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1"/>
  </p:notesMasterIdLst>
  <p:handoutMasterIdLst>
    <p:handoutMasterId r:id="rId12"/>
  </p:handoutMasterIdLst>
  <p:sldIdLst>
    <p:sldId id="406" r:id="rId2"/>
    <p:sldId id="410" r:id="rId3"/>
    <p:sldId id="411" r:id="rId4"/>
    <p:sldId id="412" r:id="rId5"/>
    <p:sldId id="413" r:id="rId6"/>
    <p:sldId id="414" r:id="rId7"/>
    <p:sldId id="415" r:id="rId8"/>
    <p:sldId id="416" r:id="rId9"/>
    <p:sldId id="418" r:id="rId10"/>
  </p:sldIdLst>
  <p:sldSz cx="9144000" cy="5143500" type="screen16x9"/>
  <p:notesSz cx="6858000" cy="9144000"/>
  <p:defaultTextStyle>
    <a:defPPr>
      <a:defRPr lang="en-US"/>
    </a:defPPr>
    <a:lvl1pPr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1" userDrawn="1">
          <p15:clr>
            <a:srgbClr val="A4A3A4"/>
          </p15:clr>
        </p15:guide>
        <p15:guide id="2" pos="2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20FC"/>
    <a:srgbClr val="FDB813"/>
    <a:srgbClr val="C5F4FF"/>
    <a:srgbClr val="CCFFCC"/>
    <a:srgbClr val="8CC63F"/>
    <a:srgbClr val="DBA5B4"/>
    <a:srgbClr val="FFBFD0"/>
    <a:srgbClr val="FFCC99"/>
    <a:srgbClr val="00B0DA"/>
    <a:srgbClr val="F19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67" autoAdjust="0"/>
    <p:restoredTop sz="86218" autoAdjust="0"/>
  </p:normalViewPr>
  <p:slideViewPr>
    <p:cSldViewPr snapToGrid="0">
      <p:cViewPr varScale="1">
        <p:scale>
          <a:sx n="122" d="100"/>
          <a:sy n="122" d="100"/>
        </p:scale>
        <p:origin x="1072" y="200"/>
      </p:cViewPr>
      <p:guideLst>
        <p:guide orient="horz" pos="971"/>
        <p:guide pos="28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99E1-2F6C-1143-9DF8-8ECBCD01D041}" type="datetimeFigureOut">
              <a:rPr lang="en-US" smtClean="0"/>
              <a:pPr/>
              <a:t>6/28/18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54D96-FAC3-2D49-827B-F309FAD9DE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761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05C4898A-41A8-49D6-8E48-9D853EBFDD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47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85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20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62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0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69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42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37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02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21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2">
    <p:bg>
      <p:bgPr>
        <a:solidFill>
          <a:srgbClr val="8CC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3">
    <p:bg>
      <p:bgPr>
        <a:solidFill>
          <a:srgbClr val="00A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4">
    <p:bg>
      <p:bgPr>
        <a:solidFill>
          <a:srgbClr val="FDB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5">
    <p:bg>
      <p:bgPr>
        <a:solidFill>
          <a:srgbClr val="F190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6">
    <p:bg>
      <p:bgPr>
        <a:solidFill>
          <a:srgbClr val="F04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6"/>
            <a:ext cx="8686800" cy="387798"/>
          </a:xfrm>
        </p:spPr>
        <p:txBody>
          <a:bodyPr/>
          <a:lstStyle>
            <a:lvl1pPr marL="0" marR="0" indent="0" algn="l" defTabSz="9143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6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1"/>
            <a:ext cx="8503920" cy="387798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1599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107996"/>
          </a:xfrm>
        </p:spPr>
        <p:txBody>
          <a:bodyPr/>
          <a:lstStyle>
            <a:lvl1pPr algn="l">
              <a:defRPr sz="4000" b="0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C56F6E69-880F-4956-8549-CB4C2ABA64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pic>
        <p:nvPicPr>
          <p:cNvPr id="68654" name="Picture 46" descr="blu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370411"/>
            <a:ext cx="4151312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8" y="1370411"/>
            <a:ext cx="4151313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87798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A39A948-DEA7-4EFA-9130-61B45069BC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826F9A1-9B46-4608-B497-7E101192DD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6289"/>
            <a:ext cx="3008313" cy="553998"/>
          </a:xfrm>
        </p:spPr>
        <p:txBody>
          <a:bodyPr anchor="b"/>
          <a:lstStyle>
            <a:lvl1pPr algn="l">
              <a:defRPr sz="20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F2D88F4-1BBD-4436-A230-2453F5FE0D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420401"/>
            <a:ext cx="5486400" cy="387798"/>
          </a:xfrm>
        </p:spPr>
        <p:txBody>
          <a:bodyPr anchor="b"/>
          <a:lstStyle>
            <a:lvl1pPr algn="l">
              <a:defRPr sz="28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fld id="{24BC8B11-60A6-4B69-B419-B94172AA64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2D62209-4EDF-4572-8BE8-285CD08041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39817" y="219075"/>
            <a:ext cx="775597" cy="389334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8613" y="219075"/>
            <a:ext cx="6362700" cy="389334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01724DF2-28ED-446F-A429-CB9011BDF20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85978"/>
            <a:ext cx="6858000" cy="12464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/>
          <a:lstStyle/>
          <a:p>
            <a:fld id="{B4F4939B-B8E4-4846-BA65-70B7915F55E2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111-942E-A842-BD90-24946088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79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8CC63F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green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teal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yellow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3"/>
            <a:ext cx="630936" cy="19437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1902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orang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04E3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red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AB1A86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purpl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8616" y="1370411"/>
            <a:ext cx="8455025" cy="2742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28613" y="219077"/>
            <a:ext cx="868680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7636" name="Rectangle 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8616" y="4893469"/>
            <a:ext cx="212407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9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7637" name="Picture 53" descr="IBM-logo-50-black"/>
          <p:cNvPicPr>
            <a:picLocks noChangeAspect="1" noChangeArrowheads="1"/>
          </p:cNvPicPr>
          <p:nvPr userDrawn="1"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8716963" y="4552951"/>
            <a:ext cx="215900" cy="43338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3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7" r:id="rId10"/>
    <p:sldLayoutId id="2147483688" r:id="rId11"/>
    <p:sldLayoutId id="2147483686" r:id="rId12"/>
    <p:sldLayoutId id="2147483683" r:id="rId13"/>
    <p:sldLayoutId id="2147483684" r:id="rId14"/>
    <p:sldLayoutId id="2147483685" r:id="rId15"/>
    <p:sldLayoutId id="2147483693" r:id="rId16"/>
    <p:sldLayoutId id="2147483690" r:id="rId17"/>
    <p:sldLayoutId id="2147483691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94" r:id="rId27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9pPr>
    </p:titleStyle>
    <p:bodyStyle>
      <a:lvl1pPr marL="173034" indent="-173034" algn="l" rtl="0" fontAlgn="base">
        <a:spcBef>
          <a:spcPct val="500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ea typeface="+mn-ea"/>
          <a:cs typeface="Arial" pitchFamily="34" charset="0"/>
        </a:defRPr>
      </a:lvl1pPr>
      <a:lvl2pPr marL="509575" indent="-163509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Arial" charset="0"/>
        <a:buChar char="–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2pPr>
      <a:lvl3pPr marL="855641" indent="-173034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3pPr>
      <a:lvl4pPr marL="1203295" indent="-173034" algn="l" rtl="0" fontAlgn="base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Arial" charset="0"/>
        </a:defRPr>
      </a:lvl4pPr>
      <a:lvl5pPr marL="1539836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25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6pPr>
      <a:lvl7pPr marL="2454213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7pPr>
      <a:lvl8pPr marL="2911402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8pPr>
      <a:lvl9pPr marL="3368590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FE4298-CC65-2940-B408-AB7938F404C8}"/>
              </a:ext>
            </a:extLst>
          </p:cNvPr>
          <p:cNvSpPr txBox="1">
            <a:spLocks/>
          </p:cNvSpPr>
          <p:nvPr/>
        </p:nvSpPr>
        <p:spPr bwMode="auto">
          <a:xfrm>
            <a:off x="1448354" y="2581094"/>
            <a:ext cx="6170688" cy="2354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5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189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377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56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75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Cognitive Labs</a:t>
            </a:r>
          </a:p>
          <a:p>
            <a:endParaRPr lang="en-US" sz="3200" b="1" i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  <a:p>
            <a:r>
              <a:rPr lang="en-US" sz="3200" b="1" i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Lab 1: Chatbot Basics</a:t>
            </a:r>
            <a:b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br>
              <a:rPr lang="en-US" sz="4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endParaRPr lang="en-US" sz="1800" b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</p:txBody>
      </p:sp>
      <p:pic>
        <p:nvPicPr>
          <p:cNvPr id="11" name="Picture 2" descr="Image result for ibm watson logo">
            <a:extLst>
              <a:ext uri="{FF2B5EF4-FFF2-40B4-BE49-F238E27FC236}">
                <a16:creationId xmlns:a16="http://schemas.microsoft.com/office/drawing/2014/main" id="{88098B53-B3C4-F44D-B08A-58FF1531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388" y="355499"/>
            <a:ext cx="2404620" cy="2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00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75664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Objective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1620" y="1403513"/>
            <a:ext cx="74896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Create a </a:t>
            </a:r>
            <a:r>
              <a:rPr lang="en-US" sz="2400" b="1" dirty="0">
                <a:latin typeface="IBM Plex Sans" panose="020B0503050203000203" pitchFamily="34" charset="77"/>
              </a:rPr>
              <a:t>basic chatbot </a:t>
            </a:r>
            <a:r>
              <a:rPr lang="en-US" sz="2400" dirty="0">
                <a:latin typeface="IBM Plex Sans" panose="020B0503050203000203" pitchFamily="34" charset="77"/>
              </a:rPr>
              <a:t>to help guide you when buying a new mobile phone</a:t>
            </a:r>
          </a:p>
          <a:p>
            <a:pPr lvl="1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800100" lvl="1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Watson Assistant</a:t>
            </a:r>
          </a:p>
          <a:p>
            <a:pPr marL="800100" lvl="1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Node-RED</a:t>
            </a:r>
          </a:p>
          <a:p>
            <a:pPr marL="800100" lvl="1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Web, Slack UIs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0151E7-921B-3949-904D-2AF3A7678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593" y="2451810"/>
            <a:ext cx="3547195" cy="248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28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308746" y="201935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Objective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60CB1-2953-594C-A46E-0122B966E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35" y="879364"/>
            <a:ext cx="7089626" cy="2012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5EB26E-8463-F14C-9DA9-E227244FA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049" y="2257254"/>
            <a:ext cx="5528826" cy="277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27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Agenda</a:t>
            </a:r>
            <a:endParaRPr lang="en-US" sz="40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DBF9D5-A882-7B4C-BFDC-4DC00ED14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654" y="838016"/>
            <a:ext cx="535541" cy="5258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23181B-9706-E74A-97B4-1DFA7CCA1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654" y="2741412"/>
            <a:ext cx="521974" cy="5219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35C3F5-097D-5344-ADF1-065408546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196" y="4077729"/>
            <a:ext cx="1010457" cy="2893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913559" y="879364"/>
            <a:ext cx="646386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Setup a Watson Assistant instance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Create </a:t>
            </a:r>
            <a:r>
              <a:rPr lang="en-US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intents</a:t>
            </a:r>
            <a:r>
              <a:rPr lang="en-US" dirty="0">
                <a:latin typeface="IBM Plex Sans" panose="020B0503050203000203" pitchFamily="34" charset="77"/>
              </a:rPr>
              <a:t>, </a:t>
            </a:r>
            <a:r>
              <a:rPr lang="en-US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entities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i="1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Create </a:t>
            </a:r>
            <a:r>
              <a:rPr lang="en-US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dialog</a:t>
            </a:r>
            <a:r>
              <a:rPr lang="en-US" dirty="0">
                <a:solidFill>
                  <a:srgbClr val="00B0F0"/>
                </a:solidFill>
                <a:latin typeface="IBM Plex Sans" panose="020B0503050203000203" pitchFamily="34" charset="77"/>
              </a:rPr>
              <a:t> </a:t>
            </a:r>
            <a:r>
              <a:rPr lang="en-US" dirty="0">
                <a:latin typeface="IBM Plex Sans" panose="020B0503050203000203" pitchFamily="34" charset="77"/>
              </a:rPr>
              <a:t>tree utilising both intents and entities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Setup a web-based UI and a Node-RED orchestration app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Create a Slack bot using the same conversation</a:t>
            </a:r>
          </a:p>
          <a:p>
            <a:pPr marL="742950" lvl="1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install Slack node</a:t>
            </a:r>
          </a:p>
          <a:p>
            <a:pPr marL="742950" lvl="1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setup Node-RED orchestration app</a:t>
            </a:r>
          </a:p>
        </p:txBody>
      </p:sp>
    </p:spTree>
    <p:extLst>
      <p:ext uri="{BB962C8B-B14F-4D97-AF65-F5344CB8AC3E}">
        <p14:creationId xmlns:p14="http://schemas.microsoft.com/office/powerpoint/2010/main" val="975036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What is Watson Assistant?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752921" y="1040002"/>
            <a:ext cx="806980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b="1" dirty="0">
                <a:latin typeface="IBM Plex Sans" panose="020B0503050203000203" pitchFamily="34" charset="77"/>
              </a:rPr>
              <a:t>Combines: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machine learning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natural language understanding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integrated dialog tools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… to create conversation flows between your apps and your users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IBM Plex Sans" panose="020B0503050203000203" pitchFamily="34" charset="77"/>
              </a:rPr>
              <a:t>Basic terms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Intent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Entity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Dialog</a:t>
            </a:r>
            <a:endParaRPr lang="en-US" sz="1800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83922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Intents and Entities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752921" y="916435"/>
            <a:ext cx="806980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Intents</a:t>
            </a:r>
            <a:r>
              <a:rPr lang="en-US" sz="1800" dirty="0">
                <a:latin typeface="IBM Plex Sans" panose="020B0503050203000203" pitchFamily="34" charset="77"/>
              </a:rPr>
              <a:t> are a purpose or goal expressed by a user’s input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IBM Plex Sans" panose="020B0503050203000203" pitchFamily="34" charset="77"/>
              </a:rPr>
              <a:t>recognise user’s intent =&gt; choose the correct dialog flow / response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IBM Plex Sans" panose="020B0503050203000203" pitchFamily="34" charset="77"/>
              </a:rPr>
              <a:t>provide Watson Assistant with multiple examples (train)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Entities</a:t>
            </a:r>
            <a:r>
              <a:rPr lang="en-US" sz="1800" dirty="0">
                <a:latin typeface="IBM Plex Sans" panose="020B0503050203000203" pitchFamily="34" charset="77"/>
              </a:rPr>
              <a:t> represent a class of object or a data type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IBM Plex Sans" panose="020B0503050203000203" pitchFamily="34" charset="77"/>
              </a:rPr>
              <a:t>can be used to trigger different responses, even for same intent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In our labs: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latin typeface="IBM Plex Sans" panose="020B0503050203000203" pitchFamily="34" charset="77"/>
              </a:rPr>
              <a:t>intents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i="1" dirty="0">
                <a:latin typeface="IBM Plex Sans" panose="020B0503050203000203" pitchFamily="34" charset="77"/>
              </a:rPr>
              <a:t>newphone</a:t>
            </a:r>
            <a:r>
              <a:rPr lang="en-US" sz="1400" dirty="0">
                <a:latin typeface="IBM Plex Sans" panose="020B0503050203000203" pitchFamily="34" charset="77"/>
              </a:rPr>
              <a:t> (‘I want to get a new phone’, ‘I’d like advice on a new mobile’,…)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i="1" dirty="0">
                <a:latin typeface="IBM Plex Sans" panose="020B0503050203000203" pitchFamily="34" charset="77"/>
              </a:rPr>
              <a:t>positive</a:t>
            </a:r>
            <a:r>
              <a:rPr lang="en-US" sz="1400" dirty="0">
                <a:latin typeface="IBM Plex Sans" panose="020B0503050203000203" pitchFamily="34" charset="77"/>
              </a:rPr>
              <a:t> (‘I like my Galaxy’, ‘I love my phone’, …)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i="1" dirty="0">
                <a:latin typeface="IBM Plex Sans" panose="020B0503050203000203" pitchFamily="34" charset="77"/>
              </a:rPr>
              <a:t>negative</a:t>
            </a:r>
            <a:r>
              <a:rPr lang="en-US" sz="1400" dirty="0">
                <a:latin typeface="IBM Plex Sans" panose="020B0503050203000203" pitchFamily="34" charset="77"/>
              </a:rPr>
              <a:t> (‘I don’t like my iPhone’, ‘I hate my mobile’, …)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latin typeface="IBM Plex Sans" panose="020B0503050203000203" pitchFamily="34" charset="77"/>
              </a:rPr>
              <a:t>entities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i="1" dirty="0">
                <a:latin typeface="IBM Plex Sans" panose="020B0503050203000203" pitchFamily="34" charset="77"/>
              </a:rPr>
              <a:t>brand</a:t>
            </a:r>
            <a:r>
              <a:rPr lang="en-US" sz="1400" dirty="0">
                <a:latin typeface="IBM Plex Sans" panose="020B0503050203000203" pitchFamily="34" charset="77"/>
              </a:rPr>
              <a:t> (Apple, Samsung, HTC, …)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i="1" dirty="0">
                <a:latin typeface="IBM Plex Sans" panose="020B0503050203000203" pitchFamily="34" charset="77"/>
              </a:rPr>
              <a:t>attribute</a:t>
            </a:r>
            <a:r>
              <a:rPr lang="en-US" sz="1400" dirty="0">
                <a:latin typeface="IBM Plex Sans" panose="020B0503050203000203" pitchFamily="34" charset="77"/>
              </a:rPr>
              <a:t> (style, battery, …)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29129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Dialog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224854" y="1087370"/>
            <a:ext cx="625251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Defines the </a:t>
            </a:r>
            <a:r>
              <a:rPr lang="en-US" sz="22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flow</a:t>
            </a: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 of your conversation in the form of a logic tree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Each node of the tree has a condition that </a:t>
            </a:r>
            <a:r>
              <a:rPr lang="en-US" sz="22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 it, based on user input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Uses </a:t>
            </a:r>
            <a:r>
              <a:rPr lang="en-US" sz="2200" b="1" dirty="0">
                <a:solidFill>
                  <a:srgbClr val="FF0000"/>
                </a:solidFill>
                <a:latin typeface="IBM Plex Sans" panose="020B0503050203000203" pitchFamily="34" charset="77"/>
              </a:rPr>
              <a:t>intents</a:t>
            </a: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 and </a:t>
            </a:r>
            <a:r>
              <a:rPr lang="en-US" sz="2200" b="1" dirty="0">
                <a:solidFill>
                  <a:srgbClr val="FF0000"/>
                </a:solidFill>
                <a:latin typeface="IBM Plex Sans" panose="020B0503050203000203" pitchFamily="34" charset="77"/>
              </a:rPr>
              <a:t>entities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Interacts with the user and provides a response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3C6A39-0640-D440-BBB6-810FEEA11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372" y="157248"/>
            <a:ext cx="2557931" cy="488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32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Development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296389" y="898278"/>
            <a:ext cx="86622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How to use Watson Assistant API: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Curl based API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Download and install programming language API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Node SDK - https://</a:t>
            </a:r>
            <a:r>
              <a:rPr lang="en-US" sz="1800" dirty="0" err="1">
                <a:latin typeface="IBM Plex Sans" panose="020B0503050203000203" pitchFamily="34" charset="77"/>
              </a:rPr>
              <a:t>github.com</a:t>
            </a:r>
            <a:r>
              <a:rPr lang="en-US" sz="1800" dirty="0">
                <a:latin typeface="IBM Plex Sans" panose="020B0503050203000203" pitchFamily="34" charset="77"/>
              </a:rPr>
              <a:t>/</a:t>
            </a:r>
            <a:r>
              <a:rPr lang="en-US" sz="1800" dirty="0" err="1">
                <a:latin typeface="IBM Plex Sans" panose="020B0503050203000203" pitchFamily="34" charset="77"/>
              </a:rPr>
              <a:t>watson</a:t>
            </a:r>
            <a:r>
              <a:rPr lang="en-US" sz="1800" dirty="0">
                <a:latin typeface="IBM Plex Sans" panose="020B0503050203000203" pitchFamily="34" charset="77"/>
              </a:rPr>
              <a:t>-developer-cloud/node-</a:t>
            </a:r>
            <a:r>
              <a:rPr lang="en-US" sz="1800" dirty="0" err="1">
                <a:latin typeface="IBM Plex Sans" panose="020B0503050203000203" pitchFamily="34" charset="77"/>
              </a:rPr>
              <a:t>sdk</a:t>
            </a:r>
            <a:endParaRPr lang="en-US" sz="1800" dirty="0">
              <a:latin typeface="IBM Plex Sans" panose="020B0503050203000203" pitchFamily="34" charset="77"/>
            </a:endParaRP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Java SDK - https://</a:t>
            </a:r>
            <a:r>
              <a:rPr lang="en-US" sz="1800" dirty="0" err="1">
                <a:latin typeface="IBM Plex Sans" panose="020B0503050203000203" pitchFamily="34" charset="77"/>
              </a:rPr>
              <a:t>github.com</a:t>
            </a:r>
            <a:r>
              <a:rPr lang="en-US" sz="1800" dirty="0">
                <a:latin typeface="IBM Plex Sans" panose="020B0503050203000203" pitchFamily="34" charset="77"/>
              </a:rPr>
              <a:t>/</a:t>
            </a:r>
            <a:r>
              <a:rPr lang="en-US" sz="1800" dirty="0" err="1">
                <a:latin typeface="IBM Plex Sans" panose="020B0503050203000203" pitchFamily="34" charset="77"/>
              </a:rPr>
              <a:t>watson</a:t>
            </a:r>
            <a:r>
              <a:rPr lang="en-US" sz="1800" dirty="0">
                <a:latin typeface="IBM Plex Sans" panose="020B0503050203000203" pitchFamily="34" charset="77"/>
              </a:rPr>
              <a:t>-developer-cloud/java-</a:t>
            </a:r>
            <a:r>
              <a:rPr lang="en-US" sz="1800" dirty="0" err="1">
                <a:latin typeface="IBM Plex Sans" panose="020B0503050203000203" pitchFamily="34" charset="77"/>
              </a:rPr>
              <a:t>sdk</a:t>
            </a:r>
            <a:endParaRPr lang="en-US" sz="1800" dirty="0">
              <a:latin typeface="IBM Plex Sans" panose="020B0503050203000203" pitchFamily="34" charset="77"/>
            </a:endParaRP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Python SDK - https://</a:t>
            </a:r>
            <a:r>
              <a:rPr lang="en-US" sz="1800" dirty="0" err="1">
                <a:latin typeface="IBM Plex Sans" panose="020B0503050203000203" pitchFamily="34" charset="77"/>
              </a:rPr>
              <a:t>github.com</a:t>
            </a:r>
            <a:r>
              <a:rPr lang="en-US" sz="1800" dirty="0">
                <a:latin typeface="IBM Plex Sans" panose="020B0503050203000203" pitchFamily="34" charset="77"/>
              </a:rPr>
              <a:t>/</a:t>
            </a:r>
            <a:r>
              <a:rPr lang="en-US" sz="1800" dirty="0" err="1">
                <a:latin typeface="IBM Plex Sans" panose="020B0503050203000203" pitchFamily="34" charset="77"/>
              </a:rPr>
              <a:t>watson</a:t>
            </a:r>
            <a:r>
              <a:rPr lang="en-US" sz="1800" dirty="0">
                <a:latin typeface="IBM Plex Sans" panose="020B0503050203000203" pitchFamily="34" charset="77"/>
              </a:rPr>
              <a:t>-developer-cloud/python-</a:t>
            </a:r>
            <a:r>
              <a:rPr lang="en-US" sz="1800" dirty="0" err="1">
                <a:latin typeface="IBM Plex Sans" panose="020B0503050203000203" pitchFamily="34" charset="77"/>
              </a:rPr>
              <a:t>sdk</a:t>
            </a:r>
            <a:endParaRPr lang="en-US" sz="1800" dirty="0">
              <a:latin typeface="IBM Plex Sans" panose="020B0503050203000203" pitchFamily="34" charset="77"/>
            </a:endParaRP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iOS SDK - https://</a:t>
            </a:r>
            <a:r>
              <a:rPr lang="en-US" sz="1800" dirty="0" err="1">
                <a:latin typeface="IBM Plex Sans" panose="020B0503050203000203" pitchFamily="34" charset="77"/>
              </a:rPr>
              <a:t>github.com</a:t>
            </a:r>
            <a:r>
              <a:rPr lang="en-US" sz="1800" dirty="0">
                <a:latin typeface="IBM Plex Sans" panose="020B0503050203000203" pitchFamily="34" charset="77"/>
              </a:rPr>
              <a:t>/</a:t>
            </a:r>
            <a:r>
              <a:rPr lang="en-US" sz="1800" dirty="0" err="1">
                <a:latin typeface="IBM Plex Sans" panose="020B0503050203000203" pitchFamily="34" charset="77"/>
              </a:rPr>
              <a:t>watson</a:t>
            </a:r>
            <a:r>
              <a:rPr lang="en-US" sz="1800" dirty="0">
                <a:latin typeface="IBM Plex Sans" panose="020B0503050203000203" pitchFamily="34" charset="77"/>
              </a:rPr>
              <a:t>-developer-cloud/swift-</a:t>
            </a:r>
            <a:r>
              <a:rPr lang="en-US" sz="1800" dirty="0" err="1">
                <a:latin typeface="IBM Plex Sans" panose="020B0503050203000203" pitchFamily="34" charset="77"/>
              </a:rPr>
              <a:t>sdk</a:t>
            </a:r>
            <a:endParaRPr lang="en-US" sz="1800" dirty="0">
              <a:latin typeface="IBM Plex Sans" panose="020B0503050203000203" pitchFamily="34" charset="77"/>
            </a:endParaRP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Unity SDK - https://</a:t>
            </a:r>
            <a:r>
              <a:rPr lang="en-US" sz="1800" dirty="0" err="1">
                <a:latin typeface="IBM Plex Sans" panose="020B0503050203000203" pitchFamily="34" charset="77"/>
              </a:rPr>
              <a:t>github.com</a:t>
            </a:r>
            <a:r>
              <a:rPr lang="en-US" sz="1800" dirty="0">
                <a:latin typeface="IBM Plex Sans" panose="020B0503050203000203" pitchFamily="34" charset="77"/>
              </a:rPr>
              <a:t>/</a:t>
            </a:r>
            <a:r>
              <a:rPr lang="en-US" sz="1800" dirty="0" err="1">
                <a:latin typeface="IBM Plex Sans" panose="020B0503050203000203" pitchFamily="34" charset="77"/>
              </a:rPr>
              <a:t>watson</a:t>
            </a:r>
            <a:r>
              <a:rPr lang="en-US" sz="1800" dirty="0">
                <a:latin typeface="IBM Plex Sans" panose="020B0503050203000203" pitchFamily="34" charset="77"/>
              </a:rPr>
              <a:t>-developer-cloud/unity-</a:t>
            </a:r>
            <a:r>
              <a:rPr lang="en-US" sz="1800" dirty="0" err="1">
                <a:latin typeface="IBM Plex Sans" panose="020B0503050203000203" pitchFamily="34" charset="77"/>
              </a:rPr>
              <a:t>sdk</a:t>
            </a:r>
            <a:endParaRPr lang="en-US" sz="1800" dirty="0">
              <a:latin typeface="IBM Plex Sans" panose="020B0503050203000203" pitchFamily="34" charset="77"/>
            </a:endParaRP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IBM Plex Sans" panose="020B0503050203000203" pitchFamily="34" charset="77"/>
              </a:rPr>
              <a:t>Node-RED 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dirty="0">
              <a:latin typeface="IBM Plex Sans" panose="020B050305020300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571D8-4AA6-BB40-9C94-6662474CE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258" y="3979447"/>
            <a:ext cx="916522" cy="91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38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FE4298-CC65-2940-B408-AB7938F404C8}"/>
              </a:ext>
            </a:extLst>
          </p:cNvPr>
          <p:cNvSpPr txBox="1">
            <a:spLocks/>
          </p:cNvSpPr>
          <p:nvPr/>
        </p:nvSpPr>
        <p:spPr bwMode="auto">
          <a:xfrm>
            <a:off x="1448354" y="2581094"/>
            <a:ext cx="6170688" cy="2354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5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189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377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56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75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Cognitive Labs</a:t>
            </a:r>
          </a:p>
          <a:p>
            <a:endParaRPr lang="en-US" sz="3200" b="1" i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  <a:p>
            <a:r>
              <a:rPr lang="en-US" sz="3200" b="1" i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Lab 1: Chatbot Basics</a:t>
            </a:r>
            <a:b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br>
              <a:rPr lang="en-US" sz="4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endParaRPr lang="en-US" sz="1800" b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</p:txBody>
      </p:sp>
      <p:pic>
        <p:nvPicPr>
          <p:cNvPr id="11" name="Picture 2" descr="Image result for ibm watson logo">
            <a:extLst>
              <a:ext uri="{FF2B5EF4-FFF2-40B4-BE49-F238E27FC236}">
                <a16:creationId xmlns:a16="http://schemas.microsoft.com/office/drawing/2014/main" id="{88098B53-B3C4-F44D-B08A-58FF1531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388" y="355499"/>
            <a:ext cx="2404620" cy="2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599746"/>
      </p:ext>
    </p:extLst>
  </p:cSld>
  <p:clrMapOvr>
    <a:masterClrMapping/>
  </p:clrMapOvr>
</p:sld>
</file>

<file path=ppt/theme/theme1.xml><?xml version="1.0" encoding="utf-8"?>
<a:theme xmlns:a="http://schemas.openxmlformats.org/drawingml/2006/main" name="10 September 2009">
  <a:themeElements>
    <a:clrScheme name="10 September 2009 1">
      <a:dk1>
        <a:srgbClr val="6D6E70"/>
      </a:dk1>
      <a:lt1>
        <a:srgbClr val="FFFFFF"/>
      </a:lt1>
      <a:dk2>
        <a:srgbClr val="191919"/>
      </a:dk2>
      <a:lt2>
        <a:srgbClr val="B2B2B2"/>
      </a:lt2>
      <a:accent1>
        <a:srgbClr val="00B0DA"/>
      </a:accent1>
      <a:accent2>
        <a:srgbClr val="00B0DA"/>
      </a:accent2>
      <a:accent3>
        <a:srgbClr val="FFFFFF"/>
      </a:accent3>
      <a:accent4>
        <a:srgbClr val="5C5D5F"/>
      </a:accent4>
      <a:accent5>
        <a:srgbClr val="AAD4EA"/>
      </a:accent5>
      <a:accent6>
        <a:srgbClr val="009FC5"/>
      </a:accent6>
      <a:hlink>
        <a:srgbClr val="00B0DA"/>
      </a:hlink>
      <a:folHlink>
        <a:srgbClr val="AB1A86"/>
      </a:folHlink>
    </a:clrScheme>
    <a:fontScheme name="10 September 2009">
      <a:majorFont>
        <a:latin typeface="HelvNeue Light for IBM"/>
        <a:ea typeface=""/>
        <a:cs typeface=""/>
      </a:majorFont>
      <a:minorFont>
        <a:latin typeface="HelvNeue Light for IB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lnDef>
  </a:objectDefaults>
  <a:extraClrSchemeLst>
    <a:extraClrScheme>
      <a:clrScheme name="10 September 2009 1">
        <a:dk1>
          <a:srgbClr val="6D6E70"/>
        </a:dk1>
        <a:lt1>
          <a:srgbClr val="FFFFFF"/>
        </a:lt1>
        <a:dk2>
          <a:srgbClr val="191919"/>
        </a:dk2>
        <a:lt2>
          <a:srgbClr val="B2B2B2"/>
        </a:lt2>
        <a:accent1>
          <a:srgbClr val="00B0DA"/>
        </a:accent1>
        <a:accent2>
          <a:srgbClr val="00B0DA"/>
        </a:accent2>
        <a:accent3>
          <a:srgbClr val="FFFFFF"/>
        </a:accent3>
        <a:accent4>
          <a:srgbClr val="5C5D5F"/>
        </a:accent4>
        <a:accent5>
          <a:srgbClr val="AAD4EA"/>
        </a:accent5>
        <a:accent6>
          <a:srgbClr val="009FC5"/>
        </a:accent6>
        <a:hlink>
          <a:srgbClr val="00B0DA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  <wetp:taskpane dockstate="right" visibility="0" width="700" row="0">
    <wetp:webextensionref xmlns:r="http://schemas.openxmlformats.org/officeDocument/2006/relationships" r:id="rId2"/>
  </wetp:taskpane>
  <wetp:taskpane dockstate="right" visibility="0" width="700" row="0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F9D85FEC-6C3C-B949-972F-1A6465A242AD}">
  <we:reference id="wa104178141" version="3.1.0.23" store="en-US" storeType="OMEX"/>
  <we:alternateReferences>
    <we:reference id="WA104178141" version="3.1.0.23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8B80852-8EB2-BB48-BDA9-BE057711B9E7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B6AE73A6-56A3-3A4F-9653-E1EB7C5DC28C}">
  <we:reference id="wa104379997" version="1.0.0.2" store="en-US" storeType="OMEX"/>
  <we:alternateReferences>
    <we:reference id="WA104379997" version="1.0.0.2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23289</TotalTime>
  <Words>365</Words>
  <Application>Microsoft Macintosh PowerPoint</Application>
  <PresentationFormat>On-screen Show (16:9)</PresentationFormat>
  <Paragraphs>82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Helvetica Neue</vt:lpstr>
      <vt:lpstr>HelvNeue Light for IBM</vt:lpstr>
      <vt:lpstr>IBM Plex Sans</vt:lpstr>
      <vt:lpstr>Wingdings</vt:lpstr>
      <vt:lpstr>10 September 2009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IBM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Presentations: Smart Planet Template</dc:title>
  <dc:creator>krisbiron</dc:creator>
  <cp:lastModifiedBy>GARY Wilson</cp:lastModifiedBy>
  <cp:revision>577</cp:revision>
  <cp:lastPrinted>2017-05-16T10:58:10Z</cp:lastPrinted>
  <dcterms:created xsi:type="dcterms:W3CDTF">2014-12-08T21:55:31Z</dcterms:created>
  <dcterms:modified xsi:type="dcterms:W3CDTF">2018-06-28T07:59:00Z</dcterms:modified>
</cp:coreProperties>
</file>